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6"/>
  </p:notesMasterIdLst>
  <p:sldIdLst>
    <p:sldId id="317" r:id="rId3"/>
    <p:sldId id="380" r:id="rId4"/>
    <p:sldId id="381" r:id="rId5"/>
    <p:sldId id="382" r:id="rId6"/>
    <p:sldId id="383" r:id="rId7"/>
    <p:sldId id="384" r:id="rId8"/>
    <p:sldId id="391" r:id="rId9"/>
    <p:sldId id="392" r:id="rId10"/>
    <p:sldId id="385" r:id="rId11"/>
    <p:sldId id="386" r:id="rId12"/>
    <p:sldId id="390" r:id="rId13"/>
    <p:sldId id="389" r:id="rId14"/>
    <p:sldId id="387" r:id="rId15"/>
    <p:sldId id="388" r:id="rId16"/>
    <p:sldId id="393" r:id="rId17"/>
    <p:sldId id="394" r:id="rId18"/>
    <p:sldId id="395" r:id="rId19"/>
    <p:sldId id="396" r:id="rId20"/>
    <p:sldId id="397" r:id="rId21"/>
    <p:sldId id="399" r:id="rId22"/>
    <p:sldId id="400" r:id="rId23"/>
    <p:sldId id="401" r:id="rId24"/>
    <p:sldId id="39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Spyder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77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demonstrate all this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4/10/2019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04/11/2019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320E6-2DF1-1945-93A0-AE5D2B0A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927F0-033D-9F4B-9B38-D19C0997C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554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Dictionaries use curly braces and colons to signify the keys and associated values. </a:t>
            </a:r>
          </a:p>
          <a:p>
            <a:endParaRPr lang="en-US" sz="3600" dirty="0"/>
          </a:p>
          <a:p>
            <a:r>
              <a:rPr lang="en-US" sz="3600" dirty="0"/>
              <a:t>For example: </a:t>
            </a:r>
          </a:p>
          <a:p>
            <a:pPr lvl="1"/>
            <a:r>
              <a:rPr lang="en-US" sz="3600" b="1" dirty="0" smtClean="0"/>
              <a:t>{‘key1</a:t>
            </a:r>
            <a:r>
              <a:rPr lang="en-US" sz="3600" b="1" dirty="0"/>
              <a:t>’: ‘value1’, ‘key2’: ‘value2</a:t>
            </a:r>
            <a:r>
              <a:rPr lang="en-US" sz="3600" b="1" dirty="0" smtClean="0"/>
              <a:t>’}</a:t>
            </a:r>
            <a:endParaRPr lang="en-US" sz="3600" b="1" dirty="0" smtClean="0"/>
          </a:p>
          <a:p>
            <a:pPr lvl="1"/>
            <a:r>
              <a:rPr lang="en-US" sz="3600" b="1" dirty="0"/>
              <a:t>food = {"ham" : "yes", "egg" : "yes", "spam" : "no" </a:t>
            </a:r>
            <a:r>
              <a:rPr lang="en-US" sz="3600" b="1" dirty="0" smtClean="0"/>
              <a:t>}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5526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/>
              <a:t>the dict() built-in </a:t>
            </a:r>
            <a:r>
              <a:rPr lang="en-US" dirty="0" smtClean="0"/>
              <a:t>function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following creates equivalent dictionaries: </a:t>
            </a:r>
            <a:endParaRPr lang="en-US" dirty="0" smtClean="0"/>
          </a:p>
          <a:p>
            <a:r>
              <a:rPr lang="en-US" dirty="0" smtClean="0"/>
              <a:t>dict(Bob=‘508-2232</a:t>
            </a:r>
            <a:r>
              <a:rPr lang="en-US" dirty="0"/>
              <a:t>', </a:t>
            </a:r>
            <a:r>
              <a:rPr lang="en-US" dirty="0" smtClean="0"/>
              <a:t>John=‘159-0055</a:t>
            </a:r>
            <a:r>
              <a:rPr lang="en-US" dirty="0"/>
              <a:t>')</a:t>
            </a:r>
          </a:p>
          <a:p>
            <a:r>
              <a:rPr lang="en-US" dirty="0"/>
              <a:t>dict([(</a:t>
            </a:r>
            <a:r>
              <a:rPr lang="en-US" dirty="0" smtClean="0"/>
              <a:t>'Bob', ‘508-2232</a:t>
            </a:r>
            <a:r>
              <a:rPr lang="en-US" dirty="0"/>
              <a:t>'), (</a:t>
            </a:r>
            <a:r>
              <a:rPr lang="en-US" dirty="0" smtClean="0"/>
              <a:t>'John', ‘159-0055</a:t>
            </a:r>
            <a:r>
              <a:rPr lang="en-US" dirty="0"/>
              <a:t>')])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8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>
            <a:extLst>
              <a:ext uri="{FF2B5EF4-FFF2-40B4-BE49-F238E27FC236}">
                <a16:creationId xmlns:a16="http://schemas.microsoft.com/office/drawing/2014/main" id="{47D90347-5A9C-4D40-B533-1135BC128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b="1" dirty="0">
                <a:sym typeface="Gill Sans" charset="0"/>
              </a:rPr>
              <a:t> Implementing Dictionaries</a:t>
            </a:r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E26FA7F4-3E50-C441-B219-35B0041E30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61975"/>
            <a:r>
              <a:rPr lang="en-US" altLang="en-US" dirty="0"/>
              <a:t>Lists index their entries based on the position in the list</a:t>
            </a:r>
          </a:p>
          <a:p>
            <a:pPr marL="561975"/>
            <a:r>
              <a:rPr lang="en-US" altLang="en-US" dirty="0"/>
              <a:t>Dictionaries are like bags - no order</a:t>
            </a:r>
          </a:p>
          <a:p>
            <a:pPr marL="561975"/>
            <a:r>
              <a:rPr lang="en-US" altLang="en-US" dirty="0"/>
              <a:t>So we index the things we put in the dictionary with a </a:t>
            </a:r>
            <a:r>
              <a:rPr lang="ja-JP" altLang="en-US" dirty="0">
                <a:latin typeface="Arial" panose="020B0604020202020204" pitchFamily="34" charset="0"/>
              </a:rPr>
              <a:t>“</a:t>
            </a:r>
            <a:r>
              <a:rPr lang="en-US" altLang="ja-JP" dirty="0"/>
              <a:t>lookup tag</a:t>
            </a:r>
            <a:r>
              <a:rPr lang="ja-JP" altLang="en-US" dirty="0">
                <a:latin typeface="Arial" panose="020B0604020202020204" pitchFamily="34" charset="0"/>
              </a:rPr>
              <a:t>”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742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0786D-F641-6747-89B9-E3A6F9E78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When to use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F8151-028B-9844-A311-310006666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to use dictionary and when to use lists?</a:t>
            </a:r>
          </a:p>
          <a:p>
            <a:r>
              <a:rPr lang="en-US" b="1" dirty="0"/>
              <a:t>Dictionary: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Objects retrieved by key name. </a:t>
            </a:r>
          </a:p>
          <a:p>
            <a:pPr lvl="1"/>
            <a:r>
              <a:rPr lang="en-US" dirty="0"/>
              <a:t>Unordered and cannot be sorted.</a:t>
            </a:r>
          </a:p>
          <a:p>
            <a:endParaRPr lang="en-US" b="1" dirty="0"/>
          </a:p>
          <a:p>
            <a:r>
              <a:rPr lang="en-US" b="1" dirty="0"/>
              <a:t>Lists: </a:t>
            </a:r>
          </a:p>
          <a:p>
            <a:pPr lvl="1"/>
            <a:r>
              <a:rPr lang="en-US" dirty="0"/>
              <a:t>Objects retrieved by location</a:t>
            </a:r>
          </a:p>
          <a:p>
            <a:pPr lvl="1"/>
            <a:r>
              <a:rPr lang="en-US" dirty="0"/>
              <a:t>Ordered sequence that can be indexed and sliced</a:t>
            </a:r>
          </a:p>
        </p:txBody>
      </p:sp>
    </p:spTree>
    <p:extLst>
      <p:ext uri="{BB962C8B-B14F-4D97-AF65-F5344CB8AC3E}">
        <p14:creationId xmlns:p14="http://schemas.microsoft.com/office/powerpoint/2010/main" val="137302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A0C5A-60FA-8D4D-977E-38963D3F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How will we use Dictionaries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E89D6-1A2A-BB41-81B1-7355903F8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4642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/>
              <a:t>1</a:t>
            </a:r>
            <a:r>
              <a:rPr lang="en-US" dirty="0"/>
              <a:t>.) Constructing a Dictionary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2.) Accessing objects from a dictionary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3.) Nesting Dictionaries 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4.) Basic Dictionary Methods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5.) Looping with Dictionaries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0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Its important to note that dictionaries are very flexible in the data types they can hold</a:t>
            </a:r>
            <a:r>
              <a:rPr lang="en-US" dirty="0" smtClean="0"/>
              <a:t>.</a:t>
            </a:r>
          </a:p>
          <a:p>
            <a:r>
              <a:rPr lang="en-US" dirty="0"/>
              <a:t>We can use arbitrary types as values in a dictionary, but there is a restriction for the keys. </a:t>
            </a:r>
            <a:endParaRPr lang="en-US" dirty="0" smtClean="0"/>
          </a:p>
          <a:p>
            <a:r>
              <a:rPr lang="en-US" dirty="0" smtClean="0"/>
              <a:t>Only </a:t>
            </a:r>
            <a:r>
              <a:rPr lang="en-US" dirty="0"/>
              <a:t>immutable data types can be used as keys, i.e. no lists or dictionaries can be used: </a:t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If </a:t>
            </a:r>
            <a:r>
              <a:rPr lang="en-US" dirty="0"/>
              <a:t>you use a mutable data type as a key, you get an error </a:t>
            </a:r>
            <a:r>
              <a:rPr lang="en-US" dirty="0" smtClean="0"/>
              <a:t>message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24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5915"/>
            <a:ext cx="10515600" cy="1325563"/>
          </a:xfrm>
        </p:spPr>
        <p:txBody>
          <a:bodyPr/>
          <a:lstStyle/>
          <a:p>
            <a:r>
              <a:rPr lang="en-US" dirty="0" smtClean="0"/>
              <a:t>Operators on Dictionaries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3207645"/>
              </p:ext>
            </p:extLst>
          </p:nvPr>
        </p:nvGraphicFramePr>
        <p:xfrm>
          <a:off x="579863" y="1773044"/>
          <a:ext cx="10996962" cy="4047387"/>
        </p:xfrm>
        <a:graphic>
          <a:graphicData uri="http://schemas.openxmlformats.org/drawingml/2006/table">
            <a:tbl>
              <a:tblPr/>
              <a:tblGrid>
                <a:gridCol w="5611832">
                  <a:extLst>
                    <a:ext uri="{9D8B030D-6E8A-4147-A177-3AD203B41FA5}">
                      <a16:colId xmlns:a16="http://schemas.microsoft.com/office/drawing/2014/main" val="93505617"/>
                    </a:ext>
                  </a:extLst>
                </a:gridCol>
                <a:gridCol w="5385130">
                  <a:extLst>
                    <a:ext uri="{9D8B030D-6E8A-4147-A177-3AD203B41FA5}">
                      <a16:colId xmlns:a16="http://schemas.microsoft.com/office/drawing/2014/main" val="3086469331"/>
                    </a:ext>
                  </a:extLst>
                </a:gridCol>
              </a:tblGrid>
              <a:tr h="739428"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Operator</a:t>
                      </a:r>
                      <a:br>
                        <a:rPr lang="en-US" sz="2000" b="1" dirty="0">
                          <a:effectLst/>
                        </a:rPr>
                      </a:br>
                      <a:endParaRPr lang="en-US" sz="2000" b="1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2000" b="1" dirty="0">
                          <a:effectLst/>
                        </a:rPr>
                        <a:t>Explanation</a:t>
                      </a:r>
                      <a:br>
                        <a:rPr lang="en-US" sz="2000" b="1" dirty="0">
                          <a:effectLst/>
                        </a:rPr>
                      </a:br>
                      <a:endParaRPr lang="en-US" sz="2000" b="1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497709"/>
                  </a:ext>
                </a:extLst>
              </a:tr>
              <a:tr h="1089681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len(d)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returns the number of stored entries, i.e. the number of (</a:t>
                      </a:r>
                      <a:r>
                        <a:rPr lang="en-US" dirty="0" err="1">
                          <a:effectLst/>
                        </a:rPr>
                        <a:t>key,value</a:t>
                      </a:r>
                      <a:r>
                        <a:rPr lang="en-US" dirty="0">
                          <a:effectLst/>
                        </a:rPr>
                        <a:t>) pairs.</a:t>
                      </a:r>
                      <a:br>
                        <a:rPr lang="en-US" dirty="0">
                          <a:effectLst/>
                        </a:rPr>
                      </a:br>
                      <a:endParaRPr lang="en-US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060737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del d[k]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deletes the key k together with his value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262579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k in d</a:t>
                      </a:r>
                      <a:br>
                        <a:rPr lang="en-US" dirty="0">
                          <a:effectLst/>
                        </a:rPr>
                      </a:br>
                      <a:endParaRPr lang="en-US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True, if a key k exists in the dictionary d</a:t>
                      </a:r>
                      <a:br>
                        <a:rPr lang="en-US" dirty="0">
                          <a:effectLst/>
                        </a:rPr>
                      </a:br>
                      <a:endParaRPr lang="en-US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068811"/>
                  </a:ext>
                </a:extLst>
              </a:tr>
              <a:tr h="739426"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k not in d</a:t>
                      </a:r>
                      <a:br>
                        <a:rPr lang="en-US" dirty="0">
                          <a:effectLst/>
                        </a:rPr>
                      </a:br>
                      <a:endParaRPr lang="en-US" dirty="0">
                        <a:effectLst/>
                      </a:endParaRP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True, if a key k doesn't exist in the dictionary d</a:t>
                      </a:r>
                    </a:p>
                  </a:txBody>
                  <a:tcPr marL="15240" marR="15240" marT="15240" marB="152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5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162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know: More about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 try to access a key which doesn't exist, you will get an error </a:t>
            </a:r>
            <a:r>
              <a:rPr lang="en-US" dirty="0" smtClean="0"/>
              <a:t>message.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words = {"house" : "</a:t>
            </a:r>
            <a:r>
              <a:rPr lang="en-US" dirty="0" err="1">
                <a:solidFill>
                  <a:srgbClr val="FF0000"/>
                </a:solidFill>
              </a:rPr>
              <a:t>Haus</a:t>
            </a:r>
            <a:r>
              <a:rPr lang="en-US" dirty="0">
                <a:solidFill>
                  <a:srgbClr val="FF0000"/>
                </a:solidFill>
              </a:rPr>
              <a:t>", "cat":"</a:t>
            </a:r>
            <a:r>
              <a:rPr lang="en-US" dirty="0" err="1">
                <a:solidFill>
                  <a:srgbClr val="FF0000"/>
                </a:solidFill>
              </a:rPr>
              <a:t>Katze</a:t>
            </a:r>
            <a:r>
              <a:rPr lang="en-US" dirty="0">
                <a:solidFill>
                  <a:srgbClr val="FF0000"/>
                </a:solidFill>
              </a:rPr>
              <a:t>"}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words</a:t>
            </a:r>
            <a:r>
              <a:rPr lang="en-US" dirty="0">
                <a:solidFill>
                  <a:srgbClr val="FF0000"/>
                </a:solidFill>
              </a:rPr>
              <a:t>["car</a:t>
            </a:r>
            <a:r>
              <a:rPr lang="en-US" dirty="0" smtClean="0">
                <a:solidFill>
                  <a:srgbClr val="FF0000"/>
                </a:solidFill>
              </a:rPr>
              <a:t>"]</a:t>
            </a:r>
          </a:p>
          <a:p>
            <a:r>
              <a:rPr lang="en-US" dirty="0"/>
              <a:t>You can prevent this by using the "in" operator: </a:t>
            </a:r>
            <a:endParaRPr lang="en-US" dirty="0" smtClean="0"/>
          </a:p>
          <a:p>
            <a:pPr lvl="1"/>
            <a:r>
              <a:rPr lang="en-US" dirty="0"/>
              <a:t>if "car" in words: print words["car</a:t>
            </a:r>
            <a:r>
              <a:rPr lang="en-US" dirty="0" smtClean="0"/>
              <a:t>"]</a:t>
            </a:r>
            <a:endParaRPr lang="en-US" dirty="0"/>
          </a:p>
          <a:p>
            <a:pPr lvl="1"/>
            <a:r>
              <a:rPr lang="en-US" dirty="0" smtClean="0"/>
              <a:t>if </a:t>
            </a:r>
            <a:r>
              <a:rPr lang="en-US" dirty="0"/>
              <a:t>"cat" in words: print words["cat"]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7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Affect Values of 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similar to re-assignment in other object types.</a:t>
            </a:r>
          </a:p>
          <a:p>
            <a:r>
              <a:rPr lang="en-US" dirty="0" smtClean="0"/>
              <a:t>Python </a:t>
            </a:r>
            <a:r>
              <a:rPr lang="en-US" dirty="0"/>
              <a:t>has a built-in method of doing a self subtraction or addition (or multiplication or division).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could </a:t>
            </a:r>
            <a:r>
              <a:rPr lang="en-US" dirty="0" smtClean="0"/>
              <a:t>also use </a:t>
            </a:r>
            <a:r>
              <a:rPr lang="en-US" dirty="0"/>
              <a:t>+= or -= </a:t>
            </a:r>
          </a:p>
        </p:txBody>
      </p:sp>
    </p:spTree>
    <p:extLst>
      <p:ext uri="{BB962C8B-B14F-4D97-AF65-F5344CB8AC3E}">
        <p14:creationId xmlns:p14="http://schemas.microsoft.com/office/powerpoint/2010/main" val="380533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script to add a key to a dictionary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Sample Dictionary : {0: 10, 1: 20}</a:t>
            </a:r>
            <a:br>
              <a:rPr lang="en-US" dirty="0"/>
            </a:br>
            <a:r>
              <a:rPr lang="en-US" dirty="0"/>
              <a:t>Expected Result : {0: 10, 1: 20, 2: 30}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71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/>
              <a:t>Homework 10 Will be Posted this weekend i.e. on Saturday</a:t>
            </a:r>
          </a:p>
          <a:p>
            <a:r>
              <a:rPr lang="en-US" dirty="0"/>
              <a:t>Will be due on April 22</a:t>
            </a:r>
            <a:r>
              <a:rPr lang="en-US" baseline="30000" dirty="0"/>
              <a:t>nd</a:t>
            </a:r>
            <a:r>
              <a:rPr lang="en-US" dirty="0"/>
              <a:t>.</a:t>
            </a:r>
          </a:p>
          <a:p>
            <a:r>
              <a:rPr lang="en-US" dirty="0"/>
              <a:t>Last Class is on April 25</a:t>
            </a:r>
            <a:r>
              <a:rPr lang="en-US" baseline="30000" dirty="0"/>
              <a:t>th</a:t>
            </a:r>
            <a:r>
              <a:rPr lang="en-US" dirty="0"/>
              <a:t> .</a:t>
            </a:r>
          </a:p>
          <a:p>
            <a:r>
              <a:rPr lang="en-US" dirty="0"/>
              <a:t>Will be a review class - for the final exam.</a:t>
            </a:r>
          </a:p>
          <a:p>
            <a:r>
              <a:rPr lang="en-US" dirty="0"/>
              <a:t>Final exam is April 30</a:t>
            </a:r>
            <a:r>
              <a:rPr lang="en-US" baseline="30000" dirty="0"/>
              <a:t>th</a:t>
            </a:r>
            <a:r>
              <a:rPr lang="en-US" dirty="0"/>
              <a:t> 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Tuesday, April 30 </a:t>
            </a:r>
            <a:r>
              <a:rPr lang="en-US" dirty="0" smtClean="0"/>
              <a:t>6:30pm-9:30pm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check if a given key already exists in a dictionary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455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remove a key from a dictionary.</a:t>
            </a:r>
          </a:p>
        </p:txBody>
      </p:sp>
    </p:spTree>
    <p:extLst>
      <p:ext uri="{BB962C8B-B14F-4D97-AF65-F5344CB8AC3E}">
        <p14:creationId xmlns:p14="http://schemas.microsoft.com/office/powerpoint/2010/main" val="175520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309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6410" y="1059368"/>
            <a:ext cx="10807390" cy="536373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store owner has inventory of fruits comprising of apples, bananas, oranges, pears and peaches. Prices per pound for each fruit category are: apples: 4.00, bananas : 2.50, oranges: 5.80, pear : 3.55, peach: 6.60. </a:t>
            </a:r>
          </a:p>
          <a:p>
            <a:pPr lvl="1"/>
            <a:r>
              <a:rPr lang="en-US" dirty="0" smtClean="0"/>
              <a:t>Create a dictionary object type of  this inventory with fruits and prices as key value pairs.</a:t>
            </a:r>
          </a:p>
          <a:p>
            <a:pPr lvl="1"/>
            <a:r>
              <a:rPr lang="en-US" dirty="0" smtClean="0"/>
              <a:t>Someone bought all the peaches, print the new inventory.</a:t>
            </a:r>
          </a:p>
          <a:p>
            <a:pPr lvl="1"/>
            <a:r>
              <a:rPr lang="en-US" dirty="0" smtClean="0"/>
              <a:t>A new shipment of grapes arrived with price per pound twice that of apples. Update the inventory with this new information without hardcoding the price (You cannot use $8 directly).</a:t>
            </a:r>
          </a:p>
          <a:p>
            <a:pPr lvl="1"/>
            <a:r>
              <a:rPr lang="en-US" dirty="0" smtClean="0"/>
              <a:t>Price of oranges dropped down by a dollar. Print inventory to reflect the new changes.</a:t>
            </a:r>
          </a:p>
          <a:p>
            <a:pPr lvl="1"/>
            <a:r>
              <a:rPr lang="en-US" dirty="0" smtClean="0"/>
              <a:t>Prices of all fruits increased by 15%. Output the updated inventory. (Do not use any </a:t>
            </a:r>
            <a:r>
              <a:rPr lang="en-US" dirty="0" smtClean="0"/>
              <a:t>form </a:t>
            </a:r>
            <a:r>
              <a:rPr lang="en-US" dirty="0" smtClean="0"/>
              <a:t>of loop here)</a:t>
            </a:r>
          </a:p>
          <a:p>
            <a:pPr lvl="1"/>
            <a:r>
              <a:rPr lang="en-US" dirty="0" smtClean="0"/>
              <a:t>Output the number of fruits in your inventory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1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Nesting with Dictionaries</a:t>
            </a:r>
          </a:p>
          <a:p>
            <a:r>
              <a:rPr lang="en-US" dirty="0" smtClean="0"/>
              <a:t>Dictionary Methods</a:t>
            </a:r>
          </a:p>
          <a:p>
            <a:r>
              <a:rPr lang="en-US" dirty="0" smtClean="0"/>
              <a:t>Merging Dictionaries</a:t>
            </a:r>
          </a:p>
          <a:p>
            <a:r>
              <a:rPr lang="en-US" dirty="0" smtClean="0"/>
              <a:t>Iterating </a:t>
            </a:r>
            <a:r>
              <a:rPr lang="en-US" smtClean="0"/>
              <a:t>over dictionaries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2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DEFA-014E-6F4D-B0A3-639DE469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 for Today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08E5-16B6-CA41-B3E5-2660F230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Dictionaries (Part 1):</a:t>
            </a:r>
            <a:endParaRPr lang="en-US" sz="3200" b="1" dirty="0"/>
          </a:p>
          <a:p>
            <a:pPr lvl="1"/>
            <a:r>
              <a:rPr lang="en-US" sz="2800" dirty="0"/>
              <a:t>What are dictionaries?</a:t>
            </a:r>
          </a:p>
          <a:p>
            <a:pPr lvl="1"/>
            <a:r>
              <a:rPr lang="en-US" sz="2800" dirty="0"/>
              <a:t>Syntax</a:t>
            </a:r>
          </a:p>
          <a:p>
            <a:pPr lvl="1"/>
            <a:r>
              <a:rPr lang="en-US" sz="2800" dirty="0"/>
              <a:t>When to use dictionaries?</a:t>
            </a:r>
          </a:p>
          <a:p>
            <a:pPr lvl="1"/>
            <a:r>
              <a:rPr lang="en-US" sz="2800" dirty="0"/>
              <a:t>Implementing dictionaries.</a:t>
            </a:r>
          </a:p>
          <a:p>
            <a:pPr lvl="1"/>
            <a:r>
              <a:rPr lang="en-US" sz="2800" dirty="0" smtClean="0"/>
              <a:t>Problems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F21D-10D8-5E49-A2D4-F80390B7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dictionaries?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82B83-2DEA-7048-ADA1-55D3BE3B0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data type built into Python is the </a:t>
            </a:r>
            <a:r>
              <a:rPr lang="en-US" i="1" dirty="0"/>
              <a:t>dictionary</a:t>
            </a:r>
            <a:r>
              <a:rPr lang="en-US" dirty="0"/>
              <a:t> </a:t>
            </a:r>
          </a:p>
          <a:p>
            <a:endParaRPr lang="en-US" dirty="0"/>
          </a:p>
          <a:p>
            <a:r>
              <a:rPr lang="en-US" dirty="0"/>
              <a:t>We've been learning about </a:t>
            </a:r>
            <a:r>
              <a:rPr lang="en-US" i="1" dirty="0"/>
              <a:t>sequences</a:t>
            </a:r>
            <a:r>
              <a:rPr lang="en-US" dirty="0"/>
              <a:t> in Python but now we're going to switch gears and learn about </a:t>
            </a:r>
            <a:r>
              <a:rPr lang="en-US" i="1" dirty="0"/>
              <a:t>mappings</a:t>
            </a:r>
            <a:r>
              <a:rPr lang="en-US" dirty="0"/>
              <a:t> in Python. </a:t>
            </a:r>
          </a:p>
          <a:p>
            <a:endParaRPr lang="en-US" dirty="0"/>
          </a:p>
          <a:p>
            <a:r>
              <a:rPr lang="en-US" dirty="0"/>
              <a:t>If you're familiar with other languages you can think of these Dictionaries as hash tables.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97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4796-7680-9A4A-954A-3B063022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are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28B7A-3495-B749-A558-3B6F7214E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Dictionaries are unordered mappings for storing objects.</a:t>
            </a:r>
          </a:p>
          <a:p>
            <a:pPr lvl="1"/>
            <a:r>
              <a:rPr lang="en-US" sz="3200" dirty="0"/>
              <a:t>Lists store objects in an ordered format</a:t>
            </a:r>
          </a:p>
          <a:p>
            <a:pPr lvl="1"/>
            <a:r>
              <a:rPr lang="en-US" sz="3200" dirty="0"/>
              <a:t>Dictionaries use key-value pairing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r>
              <a:rPr lang="en-US" sz="3200" dirty="0"/>
              <a:t>Key-value pair allows users to quickly access objects without knowing the index location</a:t>
            </a:r>
          </a:p>
        </p:txBody>
      </p:sp>
    </p:spTree>
    <p:extLst>
      <p:ext uri="{BB962C8B-B14F-4D97-AF65-F5344CB8AC3E}">
        <p14:creationId xmlns:p14="http://schemas.microsoft.com/office/powerpoint/2010/main" val="240125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C73D0-EFF5-FF44-83CF-EB677B32F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Lists Vs. Dictionaries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E49D1E2-864C-3849-8E37-8407A5B339F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00" y="2693194"/>
            <a:ext cx="889000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8FC794-B108-8548-A20E-188C30D53E4E}"/>
              </a:ext>
            </a:extLst>
          </p:cNvPr>
          <p:cNvSpPr txBox="1"/>
          <p:nvPr/>
        </p:nvSpPr>
        <p:spPr>
          <a:xfrm>
            <a:off x="838200" y="1822608"/>
            <a:ext cx="4948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Linear collection of things that stay in order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374A1489-D455-8C4B-9698-3B7119620B7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600" y="2693194"/>
            <a:ext cx="3200400" cy="337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259AAF-B0F3-B64D-8C7B-8C57390F13A2}"/>
              </a:ext>
            </a:extLst>
          </p:cNvPr>
          <p:cNvSpPr txBox="1"/>
          <p:nvPr/>
        </p:nvSpPr>
        <p:spPr>
          <a:xfrm>
            <a:off x="7213600" y="1822608"/>
            <a:ext cx="3809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bag of values each with its own label</a:t>
            </a:r>
          </a:p>
        </p:txBody>
      </p:sp>
    </p:spTree>
    <p:extLst>
      <p:ext uri="{BB962C8B-B14F-4D97-AF65-F5344CB8AC3E}">
        <p14:creationId xmlns:p14="http://schemas.microsoft.com/office/powerpoint/2010/main" val="47067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 Vs.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main difference is that items in dictionaries are accessed via keys and not via their position.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dictionary is an associative array (also known as </a:t>
            </a:r>
            <a:r>
              <a:rPr lang="en-US" b="1" dirty="0"/>
              <a:t>hashes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Any </a:t>
            </a:r>
            <a:r>
              <a:rPr lang="en-US" dirty="0"/>
              <a:t>key of the dictionary is associated (or mapped) to a value.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values of a dictionary can be any Python data type. </a:t>
            </a:r>
            <a:endParaRPr lang="en-US" dirty="0" smtClean="0"/>
          </a:p>
          <a:p>
            <a:r>
              <a:rPr lang="en-US" dirty="0" smtClean="0"/>
              <a:t>So </a:t>
            </a:r>
            <a:r>
              <a:rPr lang="en-US" dirty="0"/>
              <a:t>dictionaries are unordered key-value-pairs. </a:t>
            </a:r>
          </a:p>
        </p:txBody>
      </p:sp>
    </p:spTree>
    <p:extLst>
      <p:ext uri="{BB962C8B-B14F-4D97-AF65-F5344CB8AC3E}">
        <p14:creationId xmlns:p14="http://schemas.microsoft.com/office/powerpoint/2010/main" val="144050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 are unique!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Dictionaries don't support the sequence operation of the sequence data types like strings, tuples and lists. </a:t>
            </a:r>
            <a:endParaRPr lang="en-US" dirty="0" smtClean="0"/>
          </a:p>
          <a:p>
            <a:r>
              <a:rPr lang="en-US" dirty="0" smtClean="0"/>
              <a:t>Dictionaries </a:t>
            </a:r>
            <a:r>
              <a:rPr lang="en-US" dirty="0"/>
              <a:t>belong to the built-in mapping type.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are the sole representative of this kind! </a:t>
            </a:r>
          </a:p>
        </p:txBody>
      </p:sp>
    </p:spTree>
    <p:extLst>
      <p:ext uri="{BB962C8B-B14F-4D97-AF65-F5344CB8AC3E}">
        <p14:creationId xmlns:p14="http://schemas.microsoft.com/office/powerpoint/2010/main" val="313025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1E3E5-3BE8-D040-921E-808D4A10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Mappings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44C64-7770-AC4D-AABC-22651F3C6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Mappings are a collection of objects that are stored by a </a:t>
            </a:r>
            <a:r>
              <a:rPr lang="en-US" sz="3200" i="1" dirty="0"/>
              <a:t>key</a:t>
            </a:r>
            <a:r>
              <a:rPr lang="en-US" sz="3200" dirty="0"/>
              <a:t>, unlike a sequence that stored objects by their relative position. </a:t>
            </a:r>
          </a:p>
          <a:p>
            <a:pPr lvl="1"/>
            <a:r>
              <a:rPr lang="en-US" sz="3200" dirty="0"/>
              <a:t>This is an important distinction, since mappings won't retain order since they have objects defined by a key.</a:t>
            </a:r>
          </a:p>
          <a:p>
            <a:pPr lvl="1"/>
            <a:endParaRPr lang="en-US" sz="3200" dirty="0"/>
          </a:p>
          <a:p>
            <a:r>
              <a:rPr lang="en-US" sz="3200" dirty="0"/>
              <a:t>A Python dictionary consists of a key and then an associated value. That value can be almost any Python object.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72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43312</TotalTime>
  <Words>956</Words>
  <Application>Microsoft Office PowerPoint</Application>
  <PresentationFormat>Widescreen</PresentationFormat>
  <Paragraphs>133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游ゴシック</vt:lpstr>
      <vt:lpstr>Arial</vt:lpstr>
      <vt:lpstr>Calibri</vt:lpstr>
      <vt:lpstr>Calibri Light</vt:lpstr>
      <vt:lpstr>Gill Sans</vt:lpstr>
      <vt:lpstr>Wingdings</vt:lpstr>
      <vt:lpstr>1_Office Theme</vt:lpstr>
      <vt:lpstr>Office Theme</vt:lpstr>
      <vt:lpstr>Lecture 21: Introduction to Computer Programming Course - CS1010</vt:lpstr>
      <vt:lpstr>Announcements</vt:lpstr>
      <vt:lpstr>Goals for Today</vt:lpstr>
      <vt:lpstr>What are dictionaries?</vt:lpstr>
      <vt:lpstr>What are Dictionaries</vt:lpstr>
      <vt:lpstr>Lists Vs. Dictionaries</vt:lpstr>
      <vt:lpstr>Lists Vs. Dictionaries</vt:lpstr>
      <vt:lpstr>Dictionaries are unique!</vt:lpstr>
      <vt:lpstr>Mappings</vt:lpstr>
      <vt:lpstr>Syntax</vt:lpstr>
      <vt:lpstr>Other ways</vt:lpstr>
      <vt:lpstr> Implementing Dictionaries</vt:lpstr>
      <vt:lpstr>When to use Dictionaries</vt:lpstr>
      <vt:lpstr>How will we use Dictionaries</vt:lpstr>
      <vt:lpstr>Properties</vt:lpstr>
      <vt:lpstr>Operators on Dictionaries</vt:lpstr>
      <vt:lpstr>Things to know: More about operators</vt:lpstr>
      <vt:lpstr>Affect Values of a Dictionary</vt:lpstr>
      <vt:lpstr>Problem 1</vt:lpstr>
      <vt:lpstr>Problem 2</vt:lpstr>
      <vt:lpstr>Problem 3</vt:lpstr>
      <vt:lpstr>In Class Exercise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670</cp:revision>
  <dcterms:created xsi:type="dcterms:W3CDTF">2019-02-04T15:19:36Z</dcterms:created>
  <dcterms:modified xsi:type="dcterms:W3CDTF">2019-04-11T23:30:11Z</dcterms:modified>
</cp:coreProperties>
</file>